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5321300" cy="7556500"/>
  <p:notesSz cx="4565650" cy="6797675"/>
  <p:embeddedFontLst>
    <p:embeddedFont>
      <p:font typeface="Breathing" panose="02000500000000000000" charset="0"/>
      <p:regular r:id="rId48"/>
    </p:embeddedFont>
    <p:embeddedFont>
      <p:font typeface="Proxima N W01 Light" panose="020B0604020202020204"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074B1-2083-BB80-043B-1D5D405DE82E}" v="2" dt="2025-09-30T18:23:36.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7" d="100"/>
          <a:sy n="57" d="100"/>
        </p:scale>
        <p:origin x="222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presProps" Target="presProps.xml" Id="rId50" /><Relationship Type="http://schemas.microsoft.com/office/2015/10/relationships/revisionInfo" Target="revisionInfo.xml" Id="rId55"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tableStyles" Target="tableStyles.xml" Id="rId53" /><Relationship Type="http://schemas.openxmlformats.org/officeDocument/2006/relationships/slide" Target="slides/slide4.xml" Id="rId5"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theme" Target="theme/theme1.xml" Id="rId52"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font" Target="fonts/font1.fntdata" Id="rId48" /><Relationship Type="http://schemas.openxmlformats.org/officeDocument/2006/relationships/slide" Target="slides/slide7.xml" Id="rId8" /><Relationship Type="http://schemas.openxmlformats.org/officeDocument/2006/relationships/viewProps" Target="viewProps.xml" Id="rId51"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font" Target="fonts/font2.fntdata" Id="rId49"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256834" y="-142480"/>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679926"/>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
        <p:nvSpPr>
          <p:cNvPr id="9" name="TextBox 9"/>
          <p:cNvSpPr txBox="1"/>
          <p:nvPr/>
        </p:nvSpPr>
        <p:spPr>
          <a:xfrm>
            <a:off x="1845432" y="2923020"/>
            <a:ext cx="1942981" cy="2437695"/>
          </a:xfrm>
          <a:prstGeom prst="rect">
            <a:avLst/>
          </a:prstGeom>
        </p:spPr>
        <p:txBody>
          <a:bodyPr lIns="0" tIns="0" rIns="0" bIns="0" rtlCol="0" anchor="t">
            <a:spAutoFit/>
          </a:bodyPr>
          <a:lstStyle/>
          <a:p>
            <a:pPr algn="ctr">
              <a:lnSpc>
                <a:spcPts val="6650"/>
              </a:lnSpc>
            </a:pPr>
            <a:r>
              <a:rPr lang="en-US" sz="3537">
                <a:solidFill>
                  <a:srgbClr val="002B5C"/>
                </a:solidFill>
                <a:latin typeface="Breathing"/>
                <a:ea typeface="Breathing"/>
                <a:cs typeface="Breathing"/>
                <a:sym typeface="Breathing"/>
              </a:rPr>
              <a:t>Nature </a:t>
            </a:r>
          </a:p>
          <a:p>
            <a:pPr algn="ctr">
              <a:lnSpc>
                <a:spcPts val="6650"/>
              </a:lnSpc>
            </a:pPr>
            <a:r>
              <a:rPr lang="en-US" sz="3537">
                <a:solidFill>
                  <a:srgbClr val="002B5C"/>
                </a:solidFill>
                <a:latin typeface="Breathing"/>
                <a:ea typeface="Breathing"/>
                <a:cs typeface="Breathing"/>
                <a:sym typeface="Breathing"/>
              </a:rPr>
              <a:t>Activity </a:t>
            </a:r>
          </a:p>
          <a:p>
            <a:pPr algn="ctr">
              <a:lnSpc>
                <a:spcPts val="6650"/>
              </a:lnSpc>
            </a:pPr>
            <a:r>
              <a:rPr lang="en-US" sz="3537">
                <a:solidFill>
                  <a:srgbClr val="002B5C"/>
                </a:solidFill>
                <a:latin typeface="Breathing"/>
                <a:ea typeface="Breathing"/>
                <a:cs typeface="Breathing"/>
                <a:sym typeface="Breathing"/>
              </a:rPr>
              <a:t>Cards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890604" y="1868913"/>
            <a:ext cx="3546791" cy="4187190"/>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4. Patterns in Nature</a:t>
            </a:r>
          </a:p>
          <a:p>
            <a:pPr algn="ctr">
              <a:lnSpc>
                <a:spcPts val="1400"/>
              </a:lnSpc>
            </a:pPr>
            <a:endParaRPr lang="en-US" sz="2400">
              <a:solidFill>
                <a:srgbClr val="000000"/>
              </a:solidFill>
              <a:latin typeface="Proxima N W01 Light"/>
              <a:ea typeface="Proxima N W01 Light"/>
              <a:cs typeface="Proxima N W01 Light"/>
              <a:sym typeface="Proxima N W01 Light"/>
            </a:endParaRPr>
          </a:p>
          <a:p>
            <a:pPr algn="ctr">
              <a:lnSpc>
                <a:spcPts val="2940"/>
              </a:lnSpc>
            </a:pPr>
            <a:r>
              <a:rPr lang="en-US" sz="2100">
                <a:solidFill>
                  <a:srgbClr val="000000"/>
                </a:solidFill>
                <a:latin typeface="Proxima N W01 Light"/>
                <a:ea typeface="Proxima N W01 Light"/>
                <a:cs typeface="Proxima N W01 Light"/>
                <a:sym typeface="Proxima N W01 Light"/>
              </a:rPr>
              <a:t>Explore the natural patterns around you. Where do you see spirals, symmetry, or fractals? </a:t>
            </a:r>
          </a:p>
          <a:p>
            <a:pPr algn="ctr">
              <a:lnSpc>
                <a:spcPts val="1400"/>
              </a:lnSpc>
            </a:pPr>
            <a:endParaRPr lang="en-US" sz="2100">
              <a:solidFill>
                <a:srgbClr val="000000"/>
              </a:solidFill>
              <a:latin typeface="Proxima N W01 Light"/>
              <a:ea typeface="Proxima N W01 Light"/>
              <a:cs typeface="Proxima N W01 Light"/>
              <a:sym typeface="Proxima N W01 Light"/>
            </a:endParaRPr>
          </a:p>
          <a:p>
            <a:pPr algn="ctr">
              <a:lnSpc>
                <a:spcPts val="2940"/>
              </a:lnSpc>
            </a:pPr>
            <a:r>
              <a:rPr lang="en-US" sz="2100">
                <a:solidFill>
                  <a:srgbClr val="000000"/>
                </a:solidFill>
                <a:latin typeface="Proxima N W01 Light"/>
                <a:ea typeface="Proxima N W01 Light"/>
                <a:cs typeface="Proxima N W01 Light"/>
                <a:sym typeface="Proxima N W01 Light"/>
              </a:rPr>
              <a:t>Use the Ouisi cards for inspiration. Capture these patterns through drawings, collages, or photography.</a:t>
            </a:r>
          </a:p>
          <a:p>
            <a:pPr algn="ctr">
              <a:lnSpc>
                <a:spcPts val="3359"/>
              </a:lnSpc>
            </a:pPr>
            <a:endParaRPr lang="en-US" sz="21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890604" y="1868913"/>
            <a:ext cx="3546791" cy="3949065"/>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5. Nature Scavenger Hunt</a:t>
            </a:r>
          </a:p>
          <a:p>
            <a:pPr algn="ctr">
              <a:lnSpc>
                <a:spcPts val="1400"/>
              </a:lnSpc>
            </a:pPr>
            <a:endParaRPr lang="en-US" sz="2400">
              <a:solidFill>
                <a:srgbClr val="000000"/>
              </a:solidFill>
              <a:latin typeface="Proxima N W01 Light"/>
              <a:ea typeface="Proxima N W01 Light"/>
              <a:cs typeface="Proxima N W01 Light"/>
              <a:sym typeface="Proxima N W01 Light"/>
            </a:endParaRPr>
          </a:p>
          <a:p>
            <a:pPr algn="l">
              <a:lnSpc>
                <a:spcPts val="2380"/>
              </a:lnSpc>
            </a:pPr>
            <a:r>
              <a:rPr lang="en-US" sz="1700">
                <a:solidFill>
                  <a:srgbClr val="000000"/>
                </a:solidFill>
                <a:latin typeface="Proxima N W01 Light"/>
                <a:ea typeface="Proxima N W01 Light"/>
                <a:cs typeface="Proxima N W01 Light"/>
                <a:sym typeface="Proxima N W01 Light"/>
              </a:rPr>
              <a:t>Plants &amp; Trees</a:t>
            </a:r>
          </a:p>
          <a:p>
            <a:pPr algn="l">
              <a:lnSpc>
                <a:spcPts val="1400"/>
              </a:lnSpc>
            </a:pPr>
            <a:endParaRPr lang="en-US" sz="1700">
              <a:solidFill>
                <a:srgbClr val="000000"/>
              </a:solidFill>
              <a:latin typeface="Proxima N W01 Light"/>
              <a:ea typeface="Proxima N W01 Light"/>
              <a:cs typeface="Proxima N W01 Light"/>
              <a:sym typeface="Proxima N W01 Light"/>
            </a:endParaRP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leaf with more than 5 points</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flower with a bright colour</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tree with textured bark</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plant with a distinctive smell</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seed or seed pod</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Moss growing on a tree or stone</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fern or ivy vine</a:t>
            </a:r>
          </a:p>
          <a:p>
            <a:pPr algn="just">
              <a:lnSpc>
                <a:spcPts val="2940"/>
              </a:lnSpc>
            </a:pPr>
            <a:endParaRPr lang="en-US" sz="1700">
              <a:solidFill>
                <a:srgbClr val="000000"/>
              </a:solidFill>
              <a:latin typeface="Proxima N W01 Light"/>
              <a:ea typeface="Proxima N W01 Light"/>
              <a:cs typeface="Proxima N W01 Light"/>
              <a:sym typeface="Proxima N W01 Light"/>
            </a:endParaRPr>
          </a:p>
          <a:p>
            <a:pPr algn="ctr">
              <a:lnSpc>
                <a:spcPts val="3359"/>
              </a:lnSpc>
            </a:pPr>
            <a:endParaRPr lang="en-US" sz="17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2079734"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890604" y="1868913"/>
            <a:ext cx="3546791" cy="4244340"/>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5. Nature Scavenger Hunt</a:t>
            </a:r>
          </a:p>
          <a:p>
            <a:pPr algn="ctr">
              <a:lnSpc>
                <a:spcPts val="1400"/>
              </a:lnSpc>
            </a:pPr>
            <a:endParaRPr lang="en-US" sz="2400">
              <a:solidFill>
                <a:srgbClr val="000000"/>
              </a:solidFill>
              <a:latin typeface="Proxima N W01 Light"/>
              <a:ea typeface="Proxima N W01 Light"/>
              <a:cs typeface="Proxima N W01 Light"/>
              <a:sym typeface="Proxima N W01 Light"/>
            </a:endParaRPr>
          </a:p>
          <a:p>
            <a:pPr algn="l">
              <a:lnSpc>
                <a:spcPts val="2380"/>
              </a:lnSpc>
            </a:pPr>
            <a:r>
              <a:rPr lang="en-US" sz="1700">
                <a:solidFill>
                  <a:srgbClr val="000000"/>
                </a:solidFill>
                <a:latin typeface="Proxima N W01 Light"/>
                <a:ea typeface="Proxima N W01 Light"/>
                <a:cs typeface="Proxima N W01 Light"/>
                <a:sym typeface="Proxima N W01 Light"/>
              </a:rPr>
              <a:t>Wildlife</a:t>
            </a:r>
          </a:p>
          <a:p>
            <a:pPr algn="l">
              <a:lnSpc>
                <a:spcPts val="1400"/>
              </a:lnSpc>
            </a:pPr>
            <a:endParaRPr lang="en-US" sz="1700">
              <a:solidFill>
                <a:srgbClr val="000000"/>
              </a:solidFill>
              <a:latin typeface="Proxima N W01 Light"/>
              <a:ea typeface="Proxima N W01 Light"/>
              <a:cs typeface="Proxima N W01 Light"/>
              <a:sym typeface="Proxima N W01 Light"/>
            </a:endParaRP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bird singing or calling</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An insect on a leaf or flower</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spider’s web</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squirrel or small mammal</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butterfly or moth</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feather on the ground</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Animal tracks or footprints</a:t>
            </a:r>
          </a:p>
          <a:p>
            <a:pPr algn="l">
              <a:lnSpc>
                <a:spcPts val="2380"/>
              </a:lnSpc>
            </a:pPr>
            <a:endParaRPr lang="en-US" sz="1700">
              <a:solidFill>
                <a:srgbClr val="000000"/>
              </a:solidFill>
              <a:latin typeface="Proxima N W01 Light"/>
              <a:ea typeface="Proxima N W01 Light"/>
              <a:cs typeface="Proxima N W01 Light"/>
              <a:sym typeface="Proxima N W01 Light"/>
            </a:endParaRPr>
          </a:p>
          <a:p>
            <a:pPr algn="just">
              <a:lnSpc>
                <a:spcPts val="2940"/>
              </a:lnSpc>
            </a:pPr>
            <a:endParaRPr lang="en-US" sz="1700">
              <a:solidFill>
                <a:srgbClr val="000000"/>
              </a:solidFill>
              <a:latin typeface="Proxima N W01 Light"/>
              <a:ea typeface="Proxima N W01 Light"/>
              <a:cs typeface="Proxima N W01 Light"/>
              <a:sym typeface="Proxima N W01 Light"/>
            </a:endParaRPr>
          </a:p>
          <a:p>
            <a:pPr algn="ctr">
              <a:lnSpc>
                <a:spcPts val="3359"/>
              </a:lnSpc>
            </a:pPr>
            <a:endParaRPr lang="en-US" sz="17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890604" y="1868913"/>
            <a:ext cx="3546791" cy="5130165"/>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5. Nature Scavenger Hunt</a:t>
            </a:r>
          </a:p>
          <a:p>
            <a:pPr algn="ctr">
              <a:lnSpc>
                <a:spcPts val="1400"/>
              </a:lnSpc>
            </a:pPr>
            <a:endParaRPr lang="en-US" sz="2400">
              <a:solidFill>
                <a:srgbClr val="000000"/>
              </a:solidFill>
              <a:latin typeface="Proxima N W01 Light"/>
              <a:ea typeface="Proxima N W01 Light"/>
              <a:cs typeface="Proxima N W01 Light"/>
              <a:sym typeface="Proxima N W01 Light"/>
            </a:endParaRPr>
          </a:p>
          <a:p>
            <a:pPr algn="l">
              <a:lnSpc>
                <a:spcPts val="2380"/>
              </a:lnSpc>
            </a:pPr>
            <a:r>
              <a:rPr lang="en-US" sz="1700">
                <a:solidFill>
                  <a:srgbClr val="000000"/>
                </a:solidFill>
                <a:latin typeface="Proxima N W01 Light"/>
                <a:ea typeface="Proxima N W01 Light"/>
                <a:cs typeface="Proxima N W01 Light"/>
                <a:sym typeface="Proxima N W01 Light"/>
              </a:rPr>
              <a:t>Natural Features</a:t>
            </a:r>
          </a:p>
          <a:p>
            <a:pPr algn="l">
              <a:lnSpc>
                <a:spcPts val="1400"/>
              </a:lnSpc>
            </a:pPr>
            <a:endParaRPr lang="en-US" sz="1700">
              <a:solidFill>
                <a:srgbClr val="000000"/>
              </a:solidFill>
              <a:latin typeface="Proxima N W01 Light"/>
              <a:ea typeface="Proxima N W01 Light"/>
              <a:cs typeface="Proxima N W01 Light"/>
              <a:sym typeface="Proxima N W01 Light"/>
            </a:endParaRP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smooth, round stone</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muddy puddle or damp patch of earth</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log or fallen branch</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patch of lichen on a rock or tree</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nest or burrow (observe from a distance!)</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flowing stream or puddle reflecting the sky</a:t>
            </a:r>
          </a:p>
          <a:p>
            <a:pPr marL="367034" lvl="1" indent="-183517" algn="l">
              <a:lnSpc>
                <a:spcPts val="2380"/>
              </a:lnSpc>
              <a:buFont typeface="Arial"/>
              <a:buChar char="•"/>
            </a:pPr>
            <a:endParaRPr lang="en-US" sz="1700">
              <a:solidFill>
                <a:srgbClr val="000000"/>
              </a:solidFill>
              <a:latin typeface="Proxima N W01 Light"/>
              <a:ea typeface="Proxima N W01 Light"/>
              <a:cs typeface="Proxima N W01 Light"/>
              <a:sym typeface="Proxima N W01 Light"/>
            </a:endParaRPr>
          </a:p>
          <a:p>
            <a:pPr algn="l">
              <a:lnSpc>
                <a:spcPts val="2380"/>
              </a:lnSpc>
            </a:pPr>
            <a:endParaRPr lang="en-US" sz="1700">
              <a:solidFill>
                <a:srgbClr val="000000"/>
              </a:solidFill>
              <a:latin typeface="Proxima N W01 Light"/>
              <a:ea typeface="Proxima N W01 Light"/>
              <a:cs typeface="Proxima N W01 Light"/>
              <a:sym typeface="Proxima N W01 Light"/>
            </a:endParaRPr>
          </a:p>
          <a:p>
            <a:pPr algn="just">
              <a:lnSpc>
                <a:spcPts val="2940"/>
              </a:lnSpc>
            </a:pPr>
            <a:endParaRPr lang="en-US" sz="1700">
              <a:solidFill>
                <a:srgbClr val="000000"/>
              </a:solidFill>
              <a:latin typeface="Proxima N W01 Light"/>
              <a:ea typeface="Proxima N W01 Light"/>
              <a:cs typeface="Proxima N W01 Light"/>
              <a:sym typeface="Proxima N W01 Light"/>
            </a:endParaRPr>
          </a:p>
          <a:p>
            <a:pPr algn="ctr">
              <a:lnSpc>
                <a:spcPts val="3359"/>
              </a:lnSpc>
            </a:pPr>
            <a:endParaRPr lang="en-US" sz="17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890604" y="1868913"/>
            <a:ext cx="3546791" cy="4539615"/>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5. Nature Scavenger Hunt</a:t>
            </a:r>
          </a:p>
          <a:p>
            <a:pPr algn="ctr">
              <a:lnSpc>
                <a:spcPts val="1400"/>
              </a:lnSpc>
            </a:pPr>
            <a:endParaRPr lang="en-US" sz="2400">
              <a:solidFill>
                <a:srgbClr val="000000"/>
              </a:solidFill>
              <a:latin typeface="Proxima N W01 Light"/>
              <a:ea typeface="Proxima N W01 Light"/>
              <a:cs typeface="Proxima N W01 Light"/>
              <a:sym typeface="Proxima N W01 Light"/>
            </a:endParaRPr>
          </a:p>
          <a:p>
            <a:pPr algn="l">
              <a:lnSpc>
                <a:spcPts val="2380"/>
              </a:lnSpc>
            </a:pPr>
            <a:r>
              <a:rPr lang="en-US" sz="1700">
                <a:solidFill>
                  <a:srgbClr val="000000"/>
                </a:solidFill>
                <a:latin typeface="Proxima N W01 Light"/>
                <a:ea typeface="Proxima N W01 Light"/>
                <a:cs typeface="Proxima N W01 Light"/>
                <a:sym typeface="Proxima N W01 Light"/>
              </a:rPr>
              <a:t>Sounds and Smells</a:t>
            </a:r>
          </a:p>
          <a:p>
            <a:pPr algn="l">
              <a:lnSpc>
                <a:spcPts val="1400"/>
              </a:lnSpc>
            </a:pPr>
            <a:endParaRPr lang="en-US" sz="1700">
              <a:solidFill>
                <a:srgbClr val="000000"/>
              </a:solidFill>
              <a:latin typeface="Proxima N W01 Light"/>
              <a:ea typeface="Proxima N W01 Light"/>
              <a:cs typeface="Proxima N W01 Light"/>
              <a:sym typeface="Proxima N W01 Light"/>
            </a:endParaRP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The rustling of leaves in the wind</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bird's call or song</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The buzzing of an insect</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The scent of pine or damp earth</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The sound of water flowing</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Smell of wildflowers, blossom or trees</a:t>
            </a:r>
          </a:p>
          <a:p>
            <a:pPr algn="l">
              <a:lnSpc>
                <a:spcPts val="2380"/>
              </a:lnSpc>
            </a:pPr>
            <a:endParaRPr lang="en-US" sz="1700">
              <a:solidFill>
                <a:srgbClr val="000000"/>
              </a:solidFill>
              <a:latin typeface="Proxima N W01 Light"/>
              <a:ea typeface="Proxima N W01 Light"/>
              <a:cs typeface="Proxima N W01 Light"/>
              <a:sym typeface="Proxima N W01 Light"/>
            </a:endParaRPr>
          </a:p>
          <a:p>
            <a:pPr algn="l">
              <a:lnSpc>
                <a:spcPts val="2380"/>
              </a:lnSpc>
            </a:pPr>
            <a:endParaRPr lang="en-US" sz="1700">
              <a:solidFill>
                <a:srgbClr val="000000"/>
              </a:solidFill>
              <a:latin typeface="Proxima N W01 Light"/>
              <a:ea typeface="Proxima N W01 Light"/>
              <a:cs typeface="Proxima N W01 Light"/>
              <a:sym typeface="Proxima N W01 Light"/>
            </a:endParaRPr>
          </a:p>
          <a:p>
            <a:pPr algn="just">
              <a:lnSpc>
                <a:spcPts val="2940"/>
              </a:lnSpc>
            </a:pPr>
            <a:endParaRPr lang="en-US" sz="1700">
              <a:solidFill>
                <a:srgbClr val="000000"/>
              </a:solidFill>
              <a:latin typeface="Proxima N W01 Light"/>
              <a:ea typeface="Proxima N W01 Light"/>
              <a:cs typeface="Proxima N W01 Light"/>
              <a:sym typeface="Proxima N W01 Light"/>
            </a:endParaRPr>
          </a:p>
          <a:p>
            <a:pPr algn="ctr">
              <a:lnSpc>
                <a:spcPts val="3359"/>
              </a:lnSpc>
            </a:pPr>
            <a:endParaRPr lang="en-US" sz="17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890604" y="1868913"/>
            <a:ext cx="3546791" cy="5130165"/>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5. Nature Scavenger Hunt</a:t>
            </a:r>
          </a:p>
          <a:p>
            <a:pPr algn="ctr">
              <a:lnSpc>
                <a:spcPts val="1400"/>
              </a:lnSpc>
            </a:pPr>
            <a:endParaRPr lang="en-US" sz="2400">
              <a:solidFill>
                <a:srgbClr val="000000"/>
              </a:solidFill>
              <a:latin typeface="Proxima N W01 Light"/>
              <a:ea typeface="Proxima N W01 Light"/>
              <a:cs typeface="Proxima N W01 Light"/>
              <a:sym typeface="Proxima N W01 Light"/>
            </a:endParaRPr>
          </a:p>
          <a:p>
            <a:pPr algn="l">
              <a:lnSpc>
                <a:spcPts val="2380"/>
              </a:lnSpc>
            </a:pPr>
            <a:r>
              <a:rPr lang="en-US" sz="1700">
                <a:solidFill>
                  <a:srgbClr val="000000"/>
                </a:solidFill>
                <a:latin typeface="Proxima N W01 Light"/>
                <a:ea typeface="Proxima N W01 Light"/>
                <a:cs typeface="Proxima N W01 Light"/>
                <a:sym typeface="Proxima N W01 Light"/>
              </a:rPr>
              <a:t>Bonus Challenges</a:t>
            </a:r>
          </a:p>
          <a:p>
            <a:pPr algn="l">
              <a:lnSpc>
                <a:spcPts val="1400"/>
              </a:lnSpc>
            </a:pPr>
            <a:endParaRPr lang="en-US" sz="1700">
              <a:solidFill>
                <a:srgbClr val="000000"/>
              </a:solidFill>
              <a:latin typeface="Proxima N W01 Light"/>
              <a:ea typeface="Proxima N W01 Light"/>
              <a:cs typeface="Proxima N W01 Light"/>
              <a:sym typeface="Proxima N W01 Light"/>
            </a:endParaRP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Something heart-shaped in nature</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Two types of fungi (take a photo — don’t touch!)</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leaf with visible veins</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cloud shaped like an animal</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natural material that could make a sound (e.g., a hollow log or dry leaves)</a:t>
            </a:r>
          </a:p>
          <a:p>
            <a:pPr marL="367034" lvl="1" indent="-183517" algn="l">
              <a:lnSpc>
                <a:spcPts val="2380"/>
              </a:lnSpc>
              <a:buFont typeface="Arial"/>
              <a:buChar char="•"/>
            </a:pPr>
            <a:r>
              <a:rPr lang="en-US" sz="1700">
                <a:solidFill>
                  <a:srgbClr val="000000"/>
                </a:solidFill>
                <a:latin typeface="Proxima N W01 Light"/>
                <a:ea typeface="Proxima N W01 Light"/>
                <a:cs typeface="Proxima N W01 Light"/>
                <a:sym typeface="Proxima N W01 Light"/>
              </a:rPr>
              <a:t>A four-leafed clover</a:t>
            </a:r>
          </a:p>
          <a:p>
            <a:pPr algn="l">
              <a:lnSpc>
                <a:spcPts val="2380"/>
              </a:lnSpc>
            </a:pPr>
            <a:endParaRPr lang="en-US" sz="1700">
              <a:solidFill>
                <a:srgbClr val="000000"/>
              </a:solidFill>
              <a:latin typeface="Proxima N W01 Light"/>
              <a:ea typeface="Proxima N W01 Light"/>
              <a:cs typeface="Proxima N W01 Light"/>
              <a:sym typeface="Proxima N W01 Light"/>
            </a:endParaRPr>
          </a:p>
          <a:p>
            <a:pPr algn="l">
              <a:lnSpc>
                <a:spcPts val="2380"/>
              </a:lnSpc>
            </a:pPr>
            <a:endParaRPr lang="en-US" sz="1700">
              <a:solidFill>
                <a:srgbClr val="000000"/>
              </a:solidFill>
              <a:latin typeface="Proxima N W01 Light"/>
              <a:ea typeface="Proxima N W01 Light"/>
              <a:cs typeface="Proxima N W01 Light"/>
              <a:sym typeface="Proxima N W01 Light"/>
            </a:endParaRPr>
          </a:p>
          <a:p>
            <a:pPr algn="just">
              <a:lnSpc>
                <a:spcPts val="2940"/>
              </a:lnSpc>
            </a:pPr>
            <a:endParaRPr lang="en-US" sz="1700">
              <a:solidFill>
                <a:srgbClr val="000000"/>
              </a:solidFill>
              <a:latin typeface="Proxima N W01 Light"/>
              <a:ea typeface="Proxima N W01 Light"/>
              <a:cs typeface="Proxima N W01 Light"/>
              <a:sym typeface="Proxima N W01 Light"/>
            </a:endParaRPr>
          </a:p>
          <a:p>
            <a:pPr algn="ctr">
              <a:lnSpc>
                <a:spcPts val="3359"/>
              </a:lnSpc>
            </a:pPr>
            <a:endParaRPr lang="en-US" sz="17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890604" y="1868913"/>
            <a:ext cx="3546791" cy="3977640"/>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6. Nature Reading</a:t>
            </a:r>
          </a:p>
          <a:p>
            <a:pPr algn="ctr">
              <a:lnSpc>
                <a:spcPts val="1400"/>
              </a:lnSpc>
            </a:pPr>
            <a:endParaRPr lang="en-US" sz="2400">
              <a:solidFill>
                <a:srgbClr val="000000"/>
              </a:solidFill>
              <a:latin typeface="Proxima N W01 Light"/>
              <a:ea typeface="Proxima N W01 Light"/>
              <a:cs typeface="Proxima N W01 Light"/>
              <a:sym typeface="Proxima N W01 Light"/>
            </a:endParaRPr>
          </a:p>
          <a:p>
            <a:pPr algn="ctr">
              <a:lnSpc>
                <a:spcPts val="3359"/>
              </a:lnSpc>
            </a:pPr>
            <a:r>
              <a:rPr lang="en-US" sz="2400">
                <a:solidFill>
                  <a:srgbClr val="000000"/>
                </a:solidFill>
                <a:latin typeface="Proxima N W01 Light"/>
                <a:ea typeface="Proxima N W01 Light"/>
                <a:cs typeface="Proxima N W01 Light"/>
                <a:sym typeface="Proxima N W01 Light"/>
              </a:rPr>
              <a:t>Share your favourite nature-themed books. Where is your ideal spot to read outside? Consider making a tutor class reading list and reviewing your favourites.</a:t>
            </a:r>
          </a:p>
          <a:p>
            <a:pPr algn="ctr">
              <a:lnSpc>
                <a:spcPts val="3359"/>
              </a:lnSpc>
            </a:pPr>
            <a:endParaRPr lang="en-US" sz="24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836604" y="1856913"/>
            <a:ext cx="3654791" cy="3558540"/>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7. Birdwatching</a:t>
            </a:r>
          </a:p>
          <a:p>
            <a:pPr algn="ctr">
              <a:lnSpc>
                <a:spcPts val="1400"/>
              </a:lnSpc>
            </a:pPr>
            <a:endParaRPr lang="en-US" sz="2400">
              <a:solidFill>
                <a:srgbClr val="000000"/>
              </a:solidFill>
              <a:latin typeface="Proxima N W01 Light"/>
              <a:ea typeface="Proxima N W01 Light"/>
              <a:cs typeface="Proxima N W01 Light"/>
              <a:sym typeface="Proxima N W01 Light"/>
            </a:endParaRPr>
          </a:p>
          <a:p>
            <a:pPr algn="ctr">
              <a:lnSpc>
                <a:spcPts val="3359"/>
              </a:lnSpc>
            </a:pPr>
            <a:r>
              <a:rPr lang="en-US" sz="2400">
                <a:solidFill>
                  <a:srgbClr val="000000"/>
                </a:solidFill>
                <a:latin typeface="Proxima N W01 Light"/>
                <a:ea typeface="Proxima N W01 Light"/>
                <a:cs typeface="Proxima N W01 Light"/>
                <a:sym typeface="Proxima N W01 Light"/>
              </a:rPr>
              <a:t>Set up a simple bird feeder outside your classroom. </a:t>
            </a:r>
          </a:p>
          <a:p>
            <a:pPr algn="ctr">
              <a:lnSpc>
                <a:spcPts val="3359"/>
              </a:lnSpc>
            </a:pPr>
            <a:r>
              <a:rPr lang="en-US" sz="2400">
                <a:solidFill>
                  <a:srgbClr val="000000"/>
                </a:solidFill>
                <a:latin typeface="Proxima N W01 Light"/>
                <a:ea typeface="Proxima N W01 Light"/>
                <a:cs typeface="Proxima N W01 Light"/>
                <a:sym typeface="Proxima N W01 Light"/>
              </a:rPr>
              <a:t>Keep a diary of the birds using a Bird Identifier book or app. Draw or photograph your feathered visitors.</a:t>
            </a:r>
          </a:p>
          <a:p>
            <a:pPr algn="ctr">
              <a:lnSpc>
                <a:spcPts val="3359"/>
              </a:lnSpc>
            </a:pPr>
            <a:endParaRPr lang="en-US" sz="24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2079734"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836604" y="1856913"/>
            <a:ext cx="3654791" cy="4149090"/>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8. Cloud Gazing</a:t>
            </a:r>
          </a:p>
          <a:p>
            <a:pPr algn="ctr">
              <a:lnSpc>
                <a:spcPts val="1400"/>
              </a:lnSpc>
            </a:pPr>
            <a:endParaRPr lang="en-US" sz="2400">
              <a:solidFill>
                <a:srgbClr val="000000"/>
              </a:solidFill>
              <a:latin typeface="Proxima N W01 Light"/>
              <a:ea typeface="Proxima N W01 Light"/>
              <a:cs typeface="Proxima N W01 Light"/>
              <a:sym typeface="Proxima N W01 Light"/>
            </a:endParaRPr>
          </a:p>
          <a:p>
            <a:pPr algn="ctr">
              <a:lnSpc>
                <a:spcPts val="3359"/>
              </a:lnSpc>
            </a:pPr>
            <a:r>
              <a:rPr lang="en-US" sz="2400">
                <a:solidFill>
                  <a:srgbClr val="000000"/>
                </a:solidFill>
                <a:latin typeface="Proxima N W01 Light"/>
                <a:ea typeface="Proxima N W01 Light"/>
                <a:cs typeface="Proxima N W01 Light"/>
                <a:sym typeface="Proxima N W01 Light"/>
              </a:rPr>
              <a:t>Lie on the grass, relax, and watch the clouds drift by.</a:t>
            </a:r>
          </a:p>
          <a:p>
            <a:pPr algn="ctr">
              <a:lnSpc>
                <a:spcPts val="1399"/>
              </a:lnSpc>
            </a:pPr>
            <a:endParaRPr lang="en-US" sz="2400">
              <a:solidFill>
                <a:srgbClr val="000000"/>
              </a:solidFill>
              <a:latin typeface="Proxima N W01 Light"/>
              <a:ea typeface="Proxima N W01 Light"/>
              <a:cs typeface="Proxima N W01 Light"/>
              <a:sym typeface="Proxima N W01 Light"/>
            </a:endParaRPr>
          </a:p>
          <a:p>
            <a:pPr algn="ctr">
              <a:lnSpc>
                <a:spcPts val="3359"/>
              </a:lnSpc>
            </a:pPr>
            <a:r>
              <a:rPr lang="en-US" sz="2400">
                <a:solidFill>
                  <a:srgbClr val="000000"/>
                </a:solidFill>
                <a:latin typeface="Proxima N W01 Light"/>
                <a:ea typeface="Proxima N W01 Light"/>
                <a:cs typeface="Proxima N W01 Light"/>
                <a:sym typeface="Proxima N W01 Light"/>
              </a:rPr>
              <a:t> What shapes and images can you see? Record your interpretations through drawings, stories, or poems.</a:t>
            </a:r>
          </a:p>
          <a:p>
            <a:pPr algn="ctr">
              <a:lnSpc>
                <a:spcPts val="3359"/>
              </a:lnSpc>
            </a:pPr>
            <a:endParaRPr lang="en-US" sz="24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2079734"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836604" y="1856913"/>
            <a:ext cx="3654791" cy="4396740"/>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9. Nature Soundscape</a:t>
            </a:r>
          </a:p>
          <a:p>
            <a:pPr algn="ctr">
              <a:lnSpc>
                <a:spcPts val="1400"/>
              </a:lnSpc>
            </a:pPr>
            <a:endParaRPr lang="en-US" sz="2400">
              <a:solidFill>
                <a:srgbClr val="000000"/>
              </a:solidFill>
              <a:latin typeface="Proxima N W01 Light"/>
              <a:ea typeface="Proxima N W01 Light"/>
              <a:cs typeface="Proxima N W01 Light"/>
              <a:sym typeface="Proxima N W01 Light"/>
            </a:endParaRPr>
          </a:p>
          <a:p>
            <a:pPr algn="ctr">
              <a:lnSpc>
                <a:spcPts val="3359"/>
              </a:lnSpc>
            </a:pPr>
            <a:r>
              <a:rPr lang="en-US" sz="2400">
                <a:solidFill>
                  <a:srgbClr val="000000"/>
                </a:solidFill>
                <a:latin typeface="Proxima N W01 Light"/>
                <a:ea typeface="Proxima N W01 Light"/>
                <a:cs typeface="Proxima N W01 Light"/>
                <a:sym typeface="Proxima N W01 Light"/>
              </a:rPr>
              <a:t>Discover the sounds of nature. Can you make music using natural materials like sticks, stones, or seed pods? </a:t>
            </a:r>
          </a:p>
          <a:p>
            <a:pPr algn="ctr">
              <a:lnSpc>
                <a:spcPts val="3359"/>
              </a:lnSpc>
            </a:pPr>
            <a:r>
              <a:rPr lang="en-US" sz="2400">
                <a:solidFill>
                  <a:srgbClr val="000000"/>
                </a:solidFill>
                <a:latin typeface="Proxima N W01 Light"/>
                <a:ea typeface="Proxima N W01 Light"/>
                <a:cs typeface="Proxima N W01 Light"/>
                <a:sym typeface="Proxima N W01 Light"/>
              </a:rPr>
              <a:t>Compose a short piece or write a song inspired by what you hear.</a:t>
            </a:r>
          </a:p>
          <a:p>
            <a:pPr algn="ctr">
              <a:lnSpc>
                <a:spcPts val="3359"/>
              </a:lnSpc>
            </a:pPr>
            <a:endParaRPr lang="en-US" sz="24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2079734"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847821" y="1892913"/>
            <a:ext cx="3632358" cy="4396740"/>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10. Wildflower Identification</a:t>
            </a:r>
          </a:p>
          <a:p>
            <a:pPr algn="ctr">
              <a:lnSpc>
                <a:spcPts val="1400"/>
              </a:lnSpc>
            </a:pPr>
            <a:endParaRPr lang="en-US" sz="2400">
              <a:solidFill>
                <a:srgbClr val="000000"/>
              </a:solidFill>
              <a:latin typeface="Proxima N W01 Light"/>
              <a:ea typeface="Proxima N W01 Light"/>
              <a:cs typeface="Proxima N W01 Light"/>
              <a:sym typeface="Proxima N W01 Light"/>
            </a:endParaRPr>
          </a:p>
          <a:p>
            <a:pPr algn="ctr">
              <a:lnSpc>
                <a:spcPts val="3359"/>
              </a:lnSpc>
            </a:pPr>
            <a:r>
              <a:rPr lang="en-US" sz="2400">
                <a:solidFill>
                  <a:srgbClr val="000000"/>
                </a:solidFill>
                <a:latin typeface="Proxima N W01 Light"/>
                <a:ea typeface="Proxima N W01 Light"/>
                <a:cs typeface="Proxima N W01 Light"/>
                <a:sym typeface="Proxima N W01 Light"/>
              </a:rPr>
              <a:t>Explore the school grounds and identify local wildflowers. </a:t>
            </a:r>
          </a:p>
          <a:p>
            <a:pPr algn="ctr">
              <a:lnSpc>
                <a:spcPts val="3359"/>
              </a:lnSpc>
            </a:pPr>
            <a:r>
              <a:rPr lang="en-US" sz="2400">
                <a:solidFill>
                  <a:srgbClr val="000000"/>
                </a:solidFill>
                <a:latin typeface="Proxima N W01 Light"/>
                <a:ea typeface="Proxima N W01 Light"/>
                <a:cs typeface="Proxima N W01 Light"/>
                <a:sym typeface="Proxima N W01 Light"/>
              </a:rPr>
              <a:t>Use a wildflower guide or app like Seek. Press flowers to add to your portfolio or sketch them in a nature journal.</a:t>
            </a:r>
          </a:p>
          <a:p>
            <a:pPr algn="ctr">
              <a:lnSpc>
                <a:spcPts val="3359"/>
              </a:lnSpc>
            </a:pPr>
            <a:endParaRPr lang="en-US" sz="24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847821" y="1892913"/>
            <a:ext cx="3632358" cy="4396740"/>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11. Nature Storytelling</a:t>
            </a:r>
          </a:p>
          <a:p>
            <a:pPr algn="ctr">
              <a:lnSpc>
                <a:spcPts val="1399"/>
              </a:lnSpc>
            </a:pPr>
            <a:endParaRPr lang="en-US" sz="2400">
              <a:solidFill>
                <a:srgbClr val="000000"/>
              </a:solidFill>
              <a:latin typeface="Proxima N W01 Light"/>
              <a:ea typeface="Proxima N W01 Light"/>
              <a:cs typeface="Proxima N W01 Light"/>
              <a:sym typeface="Proxima N W01 Light"/>
            </a:endParaRPr>
          </a:p>
          <a:p>
            <a:pPr algn="ctr">
              <a:lnSpc>
                <a:spcPts val="3359"/>
              </a:lnSpc>
            </a:pPr>
            <a:r>
              <a:rPr lang="en-US" sz="2400">
                <a:solidFill>
                  <a:srgbClr val="000000"/>
                </a:solidFill>
                <a:latin typeface="Proxima N W01 Light"/>
                <a:ea typeface="Proxima N W01 Light"/>
                <a:cs typeface="Proxima N W01 Light"/>
                <a:sym typeface="Proxima N W01 Light"/>
              </a:rPr>
              <a:t>Create a short story inspired by something you’ve observed in nature. It could be a fable, a fantasy, or even a nature documentary script. Illustrate your story for your portfolio.</a:t>
            </a:r>
          </a:p>
          <a:p>
            <a:pPr algn="ctr">
              <a:lnSpc>
                <a:spcPts val="3359"/>
              </a:lnSpc>
            </a:pPr>
            <a:endParaRPr lang="en-US" sz="24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772719" y="1936563"/>
            <a:ext cx="3782562" cy="3977640"/>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12. Mini Nature Documentary</a:t>
            </a:r>
          </a:p>
          <a:p>
            <a:pPr algn="ctr">
              <a:lnSpc>
                <a:spcPts val="1400"/>
              </a:lnSpc>
            </a:pPr>
            <a:endParaRPr lang="en-US" sz="2400">
              <a:solidFill>
                <a:srgbClr val="000000"/>
              </a:solidFill>
              <a:latin typeface="Proxima N W01 Light"/>
              <a:ea typeface="Proxima N W01 Light"/>
              <a:cs typeface="Proxima N W01 Light"/>
              <a:sym typeface="Proxima N W01 Light"/>
            </a:endParaRPr>
          </a:p>
          <a:p>
            <a:pPr algn="ctr">
              <a:lnSpc>
                <a:spcPts val="3359"/>
              </a:lnSpc>
            </a:pPr>
            <a:r>
              <a:rPr lang="en-US" sz="2400">
                <a:solidFill>
                  <a:srgbClr val="000000"/>
                </a:solidFill>
                <a:latin typeface="Proxima N W01 Light"/>
                <a:ea typeface="Proxima N W01 Light"/>
                <a:cs typeface="Proxima N W01 Light"/>
                <a:sym typeface="Proxima N W01 Light"/>
              </a:rPr>
              <a:t>Use your device to create </a:t>
            </a:r>
          </a:p>
          <a:p>
            <a:pPr algn="ctr">
              <a:lnSpc>
                <a:spcPts val="3359"/>
              </a:lnSpc>
            </a:pPr>
            <a:r>
              <a:rPr lang="en-US" sz="2400">
                <a:solidFill>
                  <a:srgbClr val="000000"/>
                </a:solidFill>
                <a:latin typeface="Proxima N W01 Light"/>
                <a:ea typeface="Proxima N W01 Light"/>
                <a:cs typeface="Proxima N W01 Light"/>
                <a:sym typeface="Proxima N W01 Light"/>
              </a:rPr>
              <a:t>a 2-3 minute mini documentary about a specific plant, insect, or animal you observe. </a:t>
            </a:r>
          </a:p>
          <a:p>
            <a:pPr algn="ctr">
              <a:lnSpc>
                <a:spcPts val="3359"/>
              </a:lnSpc>
            </a:pPr>
            <a:r>
              <a:rPr lang="en-US" sz="2400">
                <a:solidFill>
                  <a:srgbClr val="000000"/>
                </a:solidFill>
                <a:latin typeface="Proxima N W01 Light"/>
                <a:ea typeface="Proxima N W01 Light"/>
                <a:cs typeface="Proxima N W01 Light"/>
                <a:sym typeface="Proxima N W01 Light"/>
              </a:rPr>
              <a:t>Add narration or text to describe your findings.</a:t>
            </a:r>
          </a:p>
          <a:p>
            <a:pPr algn="ctr">
              <a:lnSpc>
                <a:spcPts val="3359"/>
              </a:lnSpc>
            </a:pPr>
            <a:endParaRPr lang="en-US" sz="24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772719" y="1936563"/>
            <a:ext cx="3782562" cy="4149090"/>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13. Bug Hotel Build</a:t>
            </a:r>
          </a:p>
          <a:p>
            <a:pPr algn="ctr">
              <a:lnSpc>
                <a:spcPts val="1399"/>
              </a:lnSpc>
            </a:pPr>
            <a:endParaRPr lang="en-US" sz="2400">
              <a:solidFill>
                <a:srgbClr val="000000"/>
              </a:solidFill>
              <a:latin typeface="Proxima N W01 Light"/>
              <a:ea typeface="Proxima N W01 Light"/>
              <a:cs typeface="Proxima N W01 Light"/>
              <a:sym typeface="Proxima N W01 Light"/>
            </a:endParaRPr>
          </a:p>
          <a:p>
            <a:pPr algn="ctr">
              <a:lnSpc>
                <a:spcPts val="3359"/>
              </a:lnSpc>
            </a:pPr>
            <a:r>
              <a:rPr lang="en-US" sz="2400">
                <a:solidFill>
                  <a:srgbClr val="000000"/>
                </a:solidFill>
                <a:latin typeface="Proxima N W01 Light"/>
                <a:ea typeface="Proxima N W01 Light"/>
                <a:cs typeface="Proxima N W01 Light"/>
                <a:sym typeface="Proxima N W01 Light"/>
              </a:rPr>
              <a:t>Construct a simple bug hotel using natural materials like sticks, leaves, and bark.</a:t>
            </a:r>
          </a:p>
          <a:p>
            <a:pPr algn="ctr">
              <a:lnSpc>
                <a:spcPts val="1399"/>
              </a:lnSpc>
            </a:pPr>
            <a:endParaRPr lang="en-US" sz="2400">
              <a:solidFill>
                <a:srgbClr val="000000"/>
              </a:solidFill>
              <a:latin typeface="Proxima N W01 Light"/>
              <a:ea typeface="Proxima N W01 Light"/>
              <a:cs typeface="Proxima N W01 Light"/>
              <a:sym typeface="Proxima N W01 Light"/>
            </a:endParaRPr>
          </a:p>
          <a:p>
            <a:pPr algn="ctr">
              <a:lnSpc>
                <a:spcPts val="3359"/>
              </a:lnSpc>
            </a:pPr>
            <a:r>
              <a:rPr lang="en-US" sz="2400">
                <a:solidFill>
                  <a:srgbClr val="000000"/>
                </a:solidFill>
                <a:latin typeface="Proxima N W01 Light"/>
                <a:ea typeface="Proxima N W01 Light"/>
                <a:cs typeface="Proxima N W01 Light"/>
                <a:sym typeface="Proxima N W01 Light"/>
              </a:rPr>
              <a:t> Place it in a sheltered area and monitor which creatures visit. Document your findings.</a:t>
            </a:r>
          </a:p>
          <a:p>
            <a:pPr algn="ctr">
              <a:lnSpc>
                <a:spcPts val="3359"/>
              </a:lnSpc>
            </a:pPr>
            <a:endParaRPr lang="en-US" sz="24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772719" y="1936563"/>
            <a:ext cx="3782562" cy="4396740"/>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14. Eco Pledge</a:t>
            </a:r>
          </a:p>
          <a:p>
            <a:pPr algn="ctr">
              <a:lnSpc>
                <a:spcPts val="1399"/>
              </a:lnSpc>
            </a:pPr>
            <a:endParaRPr lang="en-US" sz="2400">
              <a:solidFill>
                <a:srgbClr val="000000"/>
              </a:solidFill>
              <a:latin typeface="Proxima N W01 Light"/>
              <a:ea typeface="Proxima N W01 Light"/>
              <a:cs typeface="Proxima N W01 Light"/>
              <a:sym typeface="Proxima N W01 Light"/>
            </a:endParaRPr>
          </a:p>
          <a:p>
            <a:pPr algn="ctr">
              <a:lnSpc>
                <a:spcPts val="3359"/>
              </a:lnSpc>
            </a:pPr>
            <a:r>
              <a:rPr lang="en-US" sz="2400">
                <a:solidFill>
                  <a:srgbClr val="000000"/>
                </a:solidFill>
                <a:latin typeface="Proxima N W01 Light"/>
                <a:ea typeface="Proxima N W01 Light"/>
                <a:cs typeface="Proxima N W01 Light"/>
                <a:sym typeface="Proxima N W01 Light"/>
              </a:rPr>
              <a:t>As a group, create a nature-themed eco pledge. What small changes can you make to support the environment? </a:t>
            </a:r>
          </a:p>
          <a:p>
            <a:pPr algn="ctr">
              <a:lnSpc>
                <a:spcPts val="3359"/>
              </a:lnSpc>
            </a:pPr>
            <a:r>
              <a:rPr lang="en-US" sz="2400">
                <a:solidFill>
                  <a:srgbClr val="000000"/>
                </a:solidFill>
                <a:latin typeface="Proxima N W01 Light"/>
                <a:ea typeface="Proxima N W01 Light"/>
                <a:cs typeface="Proxima N W01 Light"/>
                <a:sym typeface="Proxima N W01 Light"/>
              </a:rPr>
              <a:t>Write and illustrate your pledge and display it in </a:t>
            </a:r>
          </a:p>
          <a:p>
            <a:pPr algn="ctr">
              <a:lnSpc>
                <a:spcPts val="3359"/>
              </a:lnSpc>
            </a:pPr>
            <a:r>
              <a:rPr lang="en-US" sz="2400">
                <a:solidFill>
                  <a:srgbClr val="000000"/>
                </a:solidFill>
                <a:latin typeface="Proxima N W01 Light"/>
                <a:ea typeface="Proxima N W01 Light"/>
                <a:cs typeface="Proxima N W01 Light"/>
                <a:sym typeface="Proxima N W01 Light"/>
              </a:rPr>
              <a:t>your classroom.</a:t>
            </a:r>
          </a:p>
          <a:p>
            <a:pPr algn="ctr">
              <a:lnSpc>
                <a:spcPts val="3359"/>
              </a:lnSpc>
            </a:pPr>
            <a:endParaRPr lang="en-US" sz="24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2079734"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890604" y="1868913"/>
            <a:ext cx="3546791" cy="4368165"/>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1. Nature Walks</a:t>
            </a:r>
          </a:p>
          <a:p>
            <a:pPr algn="ctr">
              <a:lnSpc>
                <a:spcPts val="1260"/>
              </a:lnSpc>
            </a:pPr>
            <a:endParaRPr lang="en-US" sz="2400">
              <a:solidFill>
                <a:srgbClr val="000000"/>
              </a:solidFill>
              <a:latin typeface="Proxima N W01 Light"/>
              <a:ea typeface="Proxima N W01 Light"/>
              <a:cs typeface="Proxima N W01 Light"/>
              <a:sym typeface="Proxima N W01 Light"/>
            </a:endParaRPr>
          </a:p>
          <a:p>
            <a:pPr algn="ctr">
              <a:lnSpc>
                <a:spcPts val="2940"/>
              </a:lnSpc>
            </a:pPr>
            <a:r>
              <a:rPr lang="en-US" sz="2100">
                <a:solidFill>
                  <a:srgbClr val="000000"/>
                </a:solidFill>
                <a:latin typeface="Proxima N W01 Light"/>
                <a:ea typeface="Proxima N W01 Light"/>
                <a:cs typeface="Proxima N W01 Light"/>
                <a:sym typeface="Proxima N W01 Light"/>
              </a:rPr>
              <a:t>Take a mindful stroll during tutor time. Absorb your surroundings using all your senses. What can you see, hear, smell, and feel? </a:t>
            </a:r>
          </a:p>
          <a:p>
            <a:pPr algn="ctr">
              <a:lnSpc>
                <a:spcPts val="2940"/>
              </a:lnSpc>
            </a:pPr>
            <a:endParaRPr lang="en-US" sz="2100">
              <a:solidFill>
                <a:srgbClr val="000000"/>
              </a:solidFill>
              <a:latin typeface="Proxima N W01 Light"/>
              <a:ea typeface="Proxima N W01 Light"/>
              <a:cs typeface="Proxima N W01 Light"/>
              <a:sym typeface="Proxima N W01 Light"/>
            </a:endParaRPr>
          </a:p>
          <a:p>
            <a:pPr algn="ctr">
              <a:lnSpc>
                <a:spcPts val="2940"/>
              </a:lnSpc>
            </a:pPr>
            <a:r>
              <a:rPr lang="en-US" sz="2100">
                <a:solidFill>
                  <a:srgbClr val="000000"/>
                </a:solidFill>
                <a:latin typeface="Proxima N W01 Light"/>
                <a:ea typeface="Proxima N W01 Light"/>
                <a:cs typeface="Proxima N W01 Light"/>
                <a:sym typeface="Proxima N W01 Light"/>
              </a:rPr>
              <a:t>Record your experiences through writing, sketches, or photography.</a:t>
            </a:r>
          </a:p>
          <a:p>
            <a:pPr algn="ctr">
              <a:lnSpc>
                <a:spcPts val="3359"/>
              </a:lnSpc>
            </a:pPr>
            <a:endParaRPr lang="en-US" sz="21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772719" y="1936563"/>
            <a:ext cx="3782562" cy="3977640"/>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15. Star Gazing</a:t>
            </a:r>
          </a:p>
          <a:p>
            <a:pPr algn="ctr">
              <a:lnSpc>
                <a:spcPts val="1399"/>
              </a:lnSpc>
            </a:pPr>
            <a:endParaRPr lang="en-US" sz="2400">
              <a:solidFill>
                <a:srgbClr val="000000"/>
              </a:solidFill>
              <a:latin typeface="Proxima N W01 Light"/>
              <a:ea typeface="Proxima N W01 Light"/>
              <a:cs typeface="Proxima N W01 Light"/>
              <a:sym typeface="Proxima N W01 Light"/>
            </a:endParaRPr>
          </a:p>
          <a:p>
            <a:pPr algn="ctr">
              <a:lnSpc>
                <a:spcPts val="3359"/>
              </a:lnSpc>
            </a:pPr>
            <a:r>
              <a:rPr lang="en-US" sz="2400">
                <a:solidFill>
                  <a:srgbClr val="000000"/>
                </a:solidFill>
                <a:latin typeface="Proxima N W01 Light"/>
                <a:ea typeface="Proxima N W01 Light"/>
                <a:cs typeface="Proxima N W01 Light"/>
                <a:sym typeface="Proxima N W01 Light"/>
              </a:rPr>
              <a:t>On a clear evening, spend time outside observing the night sky. Identify constellations and track the phases of the moon. </a:t>
            </a:r>
          </a:p>
          <a:p>
            <a:pPr algn="ctr">
              <a:lnSpc>
                <a:spcPts val="3359"/>
              </a:lnSpc>
            </a:pPr>
            <a:r>
              <a:rPr lang="en-US" sz="2400">
                <a:solidFill>
                  <a:srgbClr val="000000"/>
                </a:solidFill>
                <a:latin typeface="Proxima N W01 Light"/>
                <a:ea typeface="Proxima N W01 Light"/>
                <a:cs typeface="Proxima N W01 Light"/>
                <a:sym typeface="Proxima N W01 Light"/>
              </a:rPr>
              <a:t>Record your observations and research the stars.</a:t>
            </a:r>
          </a:p>
          <a:p>
            <a:pPr algn="ctr">
              <a:lnSpc>
                <a:spcPts val="3359"/>
              </a:lnSpc>
            </a:pPr>
            <a:endParaRPr lang="en-US" sz="24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968467" y="2347778"/>
            <a:ext cx="3215839" cy="1237036"/>
          </a:xfrm>
          <a:prstGeom prst="rect">
            <a:avLst/>
          </a:prstGeom>
        </p:spPr>
        <p:txBody>
          <a:bodyPr lIns="0" tIns="0" rIns="0" bIns="0" rtlCol="0" anchor="t">
            <a:spAutoFit/>
          </a:bodyPr>
          <a:lstStyle/>
          <a:p>
            <a:pPr algn="ctr">
              <a:lnSpc>
                <a:spcPts val="3320"/>
              </a:lnSpc>
            </a:pPr>
            <a:r>
              <a:rPr lang="en-US" sz="2371">
                <a:solidFill>
                  <a:srgbClr val="002B5C"/>
                </a:solidFill>
                <a:latin typeface="Breathing"/>
                <a:ea typeface="Breathing"/>
                <a:cs typeface="Breathing"/>
                <a:sym typeface="Breathing"/>
              </a:rPr>
              <a:t>COMPETITION</a:t>
            </a:r>
          </a:p>
          <a:p>
            <a:pPr algn="ctr">
              <a:lnSpc>
                <a:spcPts val="3320"/>
              </a:lnSpc>
            </a:pPr>
            <a:endParaRPr lang="en-US" sz="2371">
              <a:solidFill>
                <a:srgbClr val="002B5C"/>
              </a:solidFill>
              <a:latin typeface="Breathing"/>
              <a:ea typeface="Breathing"/>
              <a:cs typeface="Breathing"/>
              <a:sym typeface="Breathing"/>
            </a:endParaRPr>
          </a:p>
          <a:p>
            <a:pPr algn="ctr">
              <a:lnSpc>
                <a:spcPts val="3320"/>
              </a:lnSpc>
            </a:pPr>
            <a:r>
              <a:rPr lang="en-US" sz="2371">
                <a:solidFill>
                  <a:srgbClr val="002B5C"/>
                </a:solidFill>
                <a:latin typeface="Breathing"/>
                <a:ea typeface="Breathing"/>
                <a:cs typeface="Breathing"/>
                <a:sym typeface="Breathing"/>
              </a:rPr>
              <a:t>CARDS</a:t>
            </a:r>
          </a:p>
        </p:txBody>
      </p:sp>
      <p:sp>
        <p:nvSpPr>
          <p:cNvPr id="9" name="Freeform 9"/>
          <p:cNvSpPr/>
          <p:nvPr/>
        </p:nvSpPr>
        <p:spPr>
          <a:xfrm>
            <a:off x="1926812" y="41723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772719" y="1936563"/>
            <a:ext cx="3782562" cy="3959860"/>
          </a:xfrm>
          <a:prstGeom prst="rect">
            <a:avLst/>
          </a:prstGeom>
        </p:spPr>
        <p:txBody>
          <a:bodyPr lIns="0" tIns="0" rIns="0" bIns="0" rtlCol="0" anchor="t">
            <a:spAutoFit/>
          </a:bodyPr>
          <a:lstStyle/>
          <a:p>
            <a:pPr marL="496571" lvl="1" indent="-248285" algn="l">
              <a:lnSpc>
                <a:spcPts val="3220"/>
              </a:lnSpc>
              <a:buAutoNum type="arabicPeriod"/>
            </a:pPr>
            <a:r>
              <a:rPr lang="en-US" sz="2300">
                <a:solidFill>
                  <a:srgbClr val="000000"/>
                </a:solidFill>
                <a:latin typeface="Proxima N W01 Light"/>
                <a:ea typeface="Proxima N W01 Light"/>
                <a:cs typeface="Proxima N W01 Light"/>
                <a:sym typeface="Proxima N W01 Light"/>
              </a:rPr>
              <a:t>Photography Competition</a:t>
            </a:r>
          </a:p>
          <a:p>
            <a:pPr algn="ctr">
              <a:lnSpc>
                <a:spcPts val="1399"/>
              </a:lnSpc>
            </a:pPr>
            <a:endParaRPr lang="en-US" sz="2300">
              <a:solidFill>
                <a:srgbClr val="000000"/>
              </a:solidFill>
              <a:latin typeface="Proxima N W01 Light"/>
              <a:ea typeface="Proxima N W01 Light"/>
              <a:cs typeface="Proxima N W01 Light"/>
              <a:sym typeface="Proxima N W01 Light"/>
            </a:endParaRPr>
          </a:p>
          <a:p>
            <a:pPr algn="ctr">
              <a:lnSpc>
                <a:spcPts val="3359"/>
              </a:lnSpc>
            </a:pPr>
            <a:r>
              <a:rPr lang="en-US" sz="2400">
                <a:solidFill>
                  <a:srgbClr val="000000"/>
                </a:solidFill>
                <a:latin typeface="Proxima N W01 Light"/>
                <a:ea typeface="Proxima N W01 Light"/>
                <a:cs typeface="Proxima N W01 Light"/>
                <a:sym typeface="Proxima N W01 Light"/>
              </a:rPr>
              <a:t>Time to get creative! Run a nature photography competition in your class and vote on your top five to enter the School wide competition as your class representatives.</a:t>
            </a:r>
          </a:p>
          <a:p>
            <a:pPr algn="ctr">
              <a:lnSpc>
                <a:spcPts val="3359"/>
              </a:lnSpc>
            </a:pPr>
            <a:endParaRPr lang="en-US" sz="24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968467" y="2347778"/>
            <a:ext cx="3215839" cy="1237036"/>
          </a:xfrm>
          <a:prstGeom prst="rect">
            <a:avLst/>
          </a:prstGeom>
        </p:spPr>
        <p:txBody>
          <a:bodyPr lIns="0" tIns="0" rIns="0" bIns="0" rtlCol="0" anchor="t">
            <a:spAutoFit/>
          </a:bodyPr>
          <a:lstStyle/>
          <a:p>
            <a:pPr algn="ctr">
              <a:lnSpc>
                <a:spcPts val="3320"/>
              </a:lnSpc>
            </a:pPr>
            <a:r>
              <a:rPr lang="en-US" sz="2371">
                <a:solidFill>
                  <a:srgbClr val="002B5C"/>
                </a:solidFill>
                <a:latin typeface="Breathing"/>
                <a:ea typeface="Breathing"/>
                <a:cs typeface="Breathing"/>
                <a:sym typeface="Breathing"/>
              </a:rPr>
              <a:t>COMPETITION</a:t>
            </a:r>
          </a:p>
          <a:p>
            <a:pPr algn="ctr">
              <a:lnSpc>
                <a:spcPts val="3320"/>
              </a:lnSpc>
            </a:pPr>
            <a:endParaRPr lang="en-US" sz="2371">
              <a:solidFill>
                <a:srgbClr val="002B5C"/>
              </a:solidFill>
              <a:latin typeface="Breathing"/>
              <a:ea typeface="Breathing"/>
              <a:cs typeface="Breathing"/>
              <a:sym typeface="Breathing"/>
            </a:endParaRPr>
          </a:p>
          <a:p>
            <a:pPr algn="ctr">
              <a:lnSpc>
                <a:spcPts val="3320"/>
              </a:lnSpc>
            </a:pPr>
            <a:r>
              <a:rPr lang="en-US" sz="2371">
                <a:solidFill>
                  <a:srgbClr val="002B5C"/>
                </a:solidFill>
                <a:latin typeface="Breathing"/>
                <a:ea typeface="Breathing"/>
                <a:cs typeface="Breathing"/>
                <a:sym typeface="Breathing"/>
              </a:rPr>
              <a:t>CARDS</a:t>
            </a:r>
          </a:p>
        </p:txBody>
      </p:sp>
      <p:sp>
        <p:nvSpPr>
          <p:cNvPr id="9" name="Freeform 9"/>
          <p:cNvSpPr/>
          <p:nvPr/>
        </p:nvSpPr>
        <p:spPr>
          <a:xfrm>
            <a:off x="1926812" y="41723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772719" y="1936563"/>
            <a:ext cx="3782562" cy="3959860"/>
          </a:xfrm>
          <a:prstGeom prst="rect">
            <a:avLst/>
          </a:prstGeom>
        </p:spPr>
        <p:txBody>
          <a:bodyPr lIns="0" tIns="0" rIns="0" bIns="0" rtlCol="0" anchor="t">
            <a:spAutoFit/>
          </a:bodyPr>
          <a:lstStyle/>
          <a:p>
            <a:pPr algn="ctr">
              <a:lnSpc>
                <a:spcPts val="3220"/>
              </a:lnSpc>
            </a:pPr>
            <a:r>
              <a:rPr lang="en-US" sz="2300">
                <a:solidFill>
                  <a:srgbClr val="000000"/>
                </a:solidFill>
                <a:latin typeface="Proxima N W01 Light"/>
                <a:ea typeface="Proxima N W01 Light"/>
                <a:cs typeface="Proxima N W01 Light"/>
                <a:sym typeface="Proxima N W01 Light"/>
              </a:rPr>
              <a:t>2. MK Poet Laureate</a:t>
            </a:r>
          </a:p>
          <a:p>
            <a:pPr algn="ctr">
              <a:lnSpc>
                <a:spcPts val="1399"/>
              </a:lnSpc>
            </a:pPr>
            <a:endParaRPr lang="en-US" sz="2300">
              <a:solidFill>
                <a:srgbClr val="000000"/>
              </a:solidFill>
              <a:latin typeface="Proxima N W01 Light"/>
              <a:ea typeface="Proxima N W01 Light"/>
              <a:cs typeface="Proxima N W01 Light"/>
              <a:sym typeface="Proxima N W01 Light"/>
            </a:endParaRPr>
          </a:p>
          <a:p>
            <a:pPr algn="ctr">
              <a:lnSpc>
                <a:spcPts val="3359"/>
              </a:lnSpc>
            </a:pPr>
            <a:r>
              <a:rPr lang="en-US" sz="2400">
                <a:solidFill>
                  <a:srgbClr val="000000"/>
                </a:solidFill>
                <a:latin typeface="Proxima N W01 Light"/>
                <a:ea typeface="Proxima N W01 Light"/>
                <a:cs typeface="Proxima N W01 Light"/>
                <a:sym typeface="Proxima N W01 Light"/>
              </a:rPr>
              <a:t>Are you our first poet laureate? We are looking for a poet to create a poem to celebrate the launch of Mount Kelly Nature, to use throughout the project. </a:t>
            </a:r>
          </a:p>
          <a:p>
            <a:pPr algn="ctr">
              <a:lnSpc>
                <a:spcPts val="3359"/>
              </a:lnSpc>
            </a:pPr>
            <a:r>
              <a:rPr lang="en-US" sz="2400">
                <a:solidFill>
                  <a:srgbClr val="000000"/>
                </a:solidFill>
                <a:latin typeface="Proxima N W01 Light"/>
                <a:ea typeface="Proxima N W01 Light"/>
                <a:cs typeface="Proxima N W01 Light"/>
                <a:sym typeface="Proxima N W01 Light"/>
              </a:rPr>
              <a:t>Is it you? </a:t>
            </a:r>
          </a:p>
          <a:p>
            <a:pPr algn="ctr">
              <a:lnSpc>
                <a:spcPts val="3359"/>
              </a:lnSpc>
            </a:pPr>
            <a:endParaRPr lang="en-US" sz="24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968467" y="2347778"/>
            <a:ext cx="3215839" cy="1237036"/>
          </a:xfrm>
          <a:prstGeom prst="rect">
            <a:avLst/>
          </a:prstGeom>
        </p:spPr>
        <p:txBody>
          <a:bodyPr lIns="0" tIns="0" rIns="0" bIns="0" rtlCol="0" anchor="t">
            <a:spAutoFit/>
          </a:bodyPr>
          <a:lstStyle/>
          <a:p>
            <a:pPr algn="ctr">
              <a:lnSpc>
                <a:spcPts val="3320"/>
              </a:lnSpc>
            </a:pPr>
            <a:r>
              <a:rPr lang="en-US" sz="2371">
                <a:solidFill>
                  <a:srgbClr val="002B5C"/>
                </a:solidFill>
                <a:latin typeface="Breathing"/>
                <a:ea typeface="Breathing"/>
                <a:cs typeface="Breathing"/>
                <a:sym typeface="Breathing"/>
              </a:rPr>
              <a:t>COMPETITION</a:t>
            </a:r>
          </a:p>
          <a:p>
            <a:pPr algn="ctr">
              <a:lnSpc>
                <a:spcPts val="3320"/>
              </a:lnSpc>
            </a:pPr>
            <a:endParaRPr lang="en-US" sz="2371">
              <a:solidFill>
                <a:srgbClr val="002B5C"/>
              </a:solidFill>
              <a:latin typeface="Breathing"/>
              <a:ea typeface="Breathing"/>
              <a:cs typeface="Breathing"/>
              <a:sym typeface="Breathing"/>
            </a:endParaRPr>
          </a:p>
          <a:p>
            <a:pPr algn="ctr">
              <a:lnSpc>
                <a:spcPts val="3320"/>
              </a:lnSpc>
            </a:pPr>
            <a:r>
              <a:rPr lang="en-US" sz="2371">
                <a:solidFill>
                  <a:srgbClr val="002B5C"/>
                </a:solidFill>
                <a:latin typeface="Breathing"/>
                <a:ea typeface="Breathing"/>
                <a:cs typeface="Breathing"/>
                <a:sym typeface="Breathing"/>
              </a:rPr>
              <a:t>CARDS</a:t>
            </a:r>
          </a:p>
        </p:txBody>
      </p:sp>
      <p:sp>
        <p:nvSpPr>
          <p:cNvPr id="9" name="Freeform 9"/>
          <p:cNvSpPr/>
          <p:nvPr/>
        </p:nvSpPr>
        <p:spPr>
          <a:xfrm>
            <a:off x="1926812" y="41723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772719" y="1864563"/>
            <a:ext cx="3782562" cy="4307011"/>
          </a:xfrm>
          <a:prstGeom prst="rect">
            <a:avLst/>
          </a:prstGeom>
        </p:spPr>
        <p:txBody>
          <a:bodyPr lIns="0" tIns="0" rIns="0" bIns="0" rtlCol="0" anchor="t">
            <a:spAutoFit/>
          </a:bodyPr>
          <a:lstStyle/>
          <a:p>
            <a:pPr algn="ctr">
              <a:lnSpc>
                <a:spcPts val="3220"/>
              </a:lnSpc>
            </a:pPr>
            <a:r>
              <a:rPr lang="en-US" sz="2300">
                <a:solidFill>
                  <a:srgbClr val="000000"/>
                </a:solidFill>
                <a:latin typeface="Proxima N W01 Light"/>
                <a:ea typeface="Proxima N W01 Light"/>
                <a:cs typeface="Proxima N W01 Light"/>
                <a:sym typeface="Proxima N W01 Light"/>
              </a:rPr>
              <a:t>3. Sunflower Growing</a:t>
            </a:r>
          </a:p>
          <a:p>
            <a:pPr algn="ctr">
              <a:lnSpc>
                <a:spcPts val="280"/>
              </a:lnSpc>
            </a:pPr>
            <a:endParaRPr lang="en-US" sz="2300">
              <a:solidFill>
                <a:srgbClr val="000000"/>
              </a:solidFill>
              <a:latin typeface="Proxima N W01 Light"/>
              <a:ea typeface="Proxima N W01 Light"/>
              <a:cs typeface="Proxima N W01 Light"/>
              <a:sym typeface="Proxima N W01 Light"/>
            </a:endParaRPr>
          </a:p>
          <a:p>
            <a:pPr algn="ctr">
              <a:lnSpc>
                <a:spcPts val="3360"/>
              </a:lnSpc>
            </a:pPr>
            <a:r>
              <a:rPr lang="en-US" sz="2400">
                <a:solidFill>
                  <a:srgbClr val="000000"/>
                </a:solidFill>
                <a:latin typeface="Proxima N W01 Light"/>
                <a:ea typeface="Proxima N W01 Light"/>
                <a:cs typeface="Proxima N W01 Light"/>
                <a:sym typeface="Proxima N W01 Light"/>
              </a:rPr>
              <a:t>Time to test those green fingers. Please look after your sunflower seedling, nurture it and watch it grow. We are hoping to decorate the marquee for Founders Day with Sunflowers, with prizes for the tallest. </a:t>
            </a:r>
          </a:p>
          <a:p>
            <a:pPr algn="ctr">
              <a:lnSpc>
                <a:spcPts val="3360"/>
              </a:lnSpc>
            </a:pPr>
            <a:endParaRPr lang="en-US" sz="24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890604" y="1868913"/>
            <a:ext cx="3546791" cy="3644265"/>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2. Nature Journaling</a:t>
            </a:r>
          </a:p>
          <a:p>
            <a:pPr algn="ctr">
              <a:lnSpc>
                <a:spcPts val="1400"/>
              </a:lnSpc>
            </a:pPr>
            <a:endParaRPr lang="en-US" sz="2400">
              <a:solidFill>
                <a:srgbClr val="000000"/>
              </a:solidFill>
              <a:latin typeface="Proxima N W01 Light"/>
              <a:ea typeface="Proxima N W01 Light"/>
              <a:cs typeface="Proxima N W01 Light"/>
              <a:sym typeface="Proxima N W01 Light"/>
            </a:endParaRPr>
          </a:p>
          <a:p>
            <a:pPr algn="ctr">
              <a:lnSpc>
                <a:spcPts val="2940"/>
              </a:lnSpc>
            </a:pPr>
            <a:r>
              <a:rPr lang="en-US" sz="2100">
                <a:solidFill>
                  <a:srgbClr val="000000"/>
                </a:solidFill>
                <a:latin typeface="Proxima N W01 Light"/>
                <a:ea typeface="Proxima N W01 Light"/>
                <a:cs typeface="Proxima N W01 Light"/>
                <a:sym typeface="Proxima N W01 Light"/>
              </a:rPr>
              <a:t>Add to your nature journals. Write freely about your experiences, observations, thoughts, and feelings. Document changes over time and reflect on the patterns of nature.</a:t>
            </a:r>
          </a:p>
          <a:p>
            <a:pPr algn="ctr">
              <a:lnSpc>
                <a:spcPts val="3359"/>
              </a:lnSpc>
            </a:pPr>
            <a:endParaRPr lang="en-US" sz="21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63593">
            <a:off x="3411195" y="-349511"/>
            <a:ext cx="2119193" cy="1271516"/>
          </a:xfrm>
          <a:custGeom>
            <a:avLst/>
            <a:gdLst/>
            <a:ahLst/>
            <a:cxnLst/>
            <a:rect l="l" t="t" r="r" b="b"/>
            <a:pathLst>
              <a:path w="2119193" h="1271516">
                <a:moveTo>
                  <a:pt x="0" y="0"/>
                </a:moveTo>
                <a:lnTo>
                  <a:pt x="2119193" y="0"/>
                </a:lnTo>
                <a:lnTo>
                  <a:pt x="2119193" y="1271515"/>
                </a:lnTo>
                <a:lnTo>
                  <a:pt x="0" y="1271515"/>
                </a:lnTo>
                <a:lnTo>
                  <a:pt x="0" y="0"/>
                </a:lnTo>
                <a:close/>
              </a:path>
            </a:pathLst>
          </a:custGeom>
          <a:blipFill>
            <a:blip r:embed="rId4"/>
            <a:stretch>
              <a:fillRect/>
            </a:stretch>
          </a:blipFill>
        </p:spPr>
      </p:sp>
      <p:sp>
        <p:nvSpPr>
          <p:cNvPr id="5" name="Freeform 5"/>
          <p:cNvSpPr/>
          <p:nvPr/>
        </p:nvSpPr>
        <p:spPr>
          <a:xfrm>
            <a:off x="419945" y="156265"/>
            <a:ext cx="620977" cy="753069"/>
          </a:xfrm>
          <a:custGeom>
            <a:avLst/>
            <a:gdLst/>
            <a:ahLst/>
            <a:cxnLst/>
            <a:rect l="l" t="t" r="r" b="b"/>
            <a:pathLst>
              <a:path w="620977" h="753069">
                <a:moveTo>
                  <a:pt x="0" y="0"/>
                </a:moveTo>
                <a:lnTo>
                  <a:pt x="620977" y="0"/>
                </a:lnTo>
                <a:lnTo>
                  <a:pt x="620977" y="753070"/>
                </a:lnTo>
                <a:lnTo>
                  <a:pt x="0" y="753070"/>
                </a:lnTo>
                <a:lnTo>
                  <a:pt x="0" y="0"/>
                </a:lnTo>
                <a:close/>
              </a:path>
            </a:pathLst>
          </a:custGeom>
          <a:blipFill>
            <a:blip r:embed="rId5"/>
            <a:stretch>
              <a:fillRect b="-41224"/>
            </a:stretch>
          </a:blipFill>
        </p:spPr>
      </p:sp>
      <p:grpSp>
        <p:nvGrpSpPr>
          <p:cNvPr id="6" name="Group 6"/>
          <p:cNvGrpSpPr/>
          <p:nvPr/>
        </p:nvGrpSpPr>
        <p:grpSpPr>
          <a:xfrm>
            <a:off x="697617" y="1645797"/>
            <a:ext cx="3932766" cy="4268406"/>
            <a:chOff x="0" y="0"/>
            <a:chExt cx="1999845" cy="2170521"/>
          </a:xfrm>
        </p:grpSpPr>
        <p:sp>
          <p:nvSpPr>
            <p:cNvPr id="7" name="Freeform 7"/>
            <p:cNvSpPr/>
            <p:nvPr/>
          </p:nvSpPr>
          <p:spPr>
            <a:xfrm>
              <a:off x="0" y="0"/>
              <a:ext cx="1999845" cy="2170521"/>
            </a:xfrm>
            <a:custGeom>
              <a:avLst/>
              <a:gdLst/>
              <a:ahLst/>
              <a:cxnLst/>
              <a:rect l="l" t="t" r="r" b="b"/>
              <a:pathLst>
                <a:path w="1999845" h="2170521">
                  <a:moveTo>
                    <a:pt x="0" y="0"/>
                  </a:moveTo>
                  <a:lnTo>
                    <a:pt x="1999845" y="0"/>
                  </a:lnTo>
                  <a:lnTo>
                    <a:pt x="1999845" y="2170521"/>
                  </a:lnTo>
                  <a:lnTo>
                    <a:pt x="0" y="2170521"/>
                  </a:lnTo>
                  <a:close/>
                </a:path>
              </a:pathLst>
            </a:custGeom>
            <a:solidFill>
              <a:srgbClr val="FFFFFF"/>
            </a:solidFill>
          </p:spPr>
        </p:sp>
        <p:sp>
          <p:nvSpPr>
            <p:cNvPr id="8" name="TextBox 8"/>
            <p:cNvSpPr txBox="1"/>
            <p:nvPr/>
          </p:nvSpPr>
          <p:spPr>
            <a:xfrm>
              <a:off x="0" y="-38100"/>
              <a:ext cx="1999845" cy="2208621"/>
            </a:xfrm>
            <a:prstGeom prst="rect">
              <a:avLst/>
            </a:prstGeom>
          </p:spPr>
          <p:txBody>
            <a:bodyPr lIns="50800" tIns="50800" rIns="50800" bIns="50800" rtlCol="0" anchor="ctr"/>
            <a:lstStyle/>
            <a:p>
              <a:pPr algn="ctr">
                <a:lnSpc>
                  <a:spcPts val="1399"/>
                </a:lnSpc>
              </a:pPr>
              <a:endParaRPr/>
            </a:p>
          </p:txBody>
        </p:sp>
      </p:grpSp>
      <p:sp>
        <p:nvSpPr>
          <p:cNvPr id="9" name="TextBox 9"/>
          <p:cNvSpPr txBox="1"/>
          <p:nvPr/>
        </p:nvSpPr>
        <p:spPr>
          <a:xfrm>
            <a:off x="890604" y="1868913"/>
            <a:ext cx="3546791" cy="4358640"/>
          </a:xfrm>
          <a:prstGeom prst="rect">
            <a:avLst/>
          </a:prstGeom>
        </p:spPr>
        <p:txBody>
          <a:bodyPr lIns="0" tIns="0" rIns="0" bIns="0" rtlCol="0" anchor="t">
            <a:spAutoFit/>
          </a:bodyPr>
          <a:lstStyle/>
          <a:p>
            <a:pPr algn="ctr">
              <a:lnSpc>
                <a:spcPts val="3359"/>
              </a:lnSpc>
            </a:pPr>
            <a:r>
              <a:rPr lang="en-US" sz="2400">
                <a:solidFill>
                  <a:srgbClr val="000000"/>
                </a:solidFill>
                <a:latin typeface="Proxima N W01 Light"/>
                <a:ea typeface="Proxima N W01 Light"/>
                <a:cs typeface="Proxima N W01 Light"/>
                <a:sym typeface="Proxima N W01 Light"/>
              </a:rPr>
              <a:t>3. Nature Mapping</a:t>
            </a:r>
          </a:p>
          <a:p>
            <a:pPr algn="ctr">
              <a:lnSpc>
                <a:spcPts val="1400"/>
              </a:lnSpc>
            </a:pPr>
            <a:endParaRPr lang="en-US" sz="2400">
              <a:solidFill>
                <a:srgbClr val="000000"/>
              </a:solidFill>
              <a:latin typeface="Proxima N W01 Light"/>
              <a:ea typeface="Proxima N W01 Light"/>
              <a:cs typeface="Proxima N W01 Light"/>
              <a:sym typeface="Proxima N W01 Light"/>
            </a:endParaRPr>
          </a:p>
          <a:p>
            <a:pPr algn="ctr">
              <a:lnSpc>
                <a:spcPts val="2940"/>
              </a:lnSpc>
            </a:pPr>
            <a:r>
              <a:rPr lang="en-US" sz="2100">
                <a:solidFill>
                  <a:srgbClr val="000000"/>
                </a:solidFill>
                <a:latin typeface="Proxima N W01 Light"/>
                <a:ea typeface="Proxima N W01 Light"/>
                <a:cs typeface="Proxima N W01 Light"/>
                <a:sym typeface="Proxima N W01 Light"/>
              </a:rPr>
              <a:t>Create a map of the school grounds, marking areas where you observe wildlife, plants, and insects. </a:t>
            </a:r>
          </a:p>
          <a:p>
            <a:pPr algn="ctr">
              <a:lnSpc>
                <a:spcPts val="1400"/>
              </a:lnSpc>
            </a:pPr>
            <a:endParaRPr lang="en-US" sz="2100">
              <a:solidFill>
                <a:srgbClr val="000000"/>
              </a:solidFill>
              <a:latin typeface="Proxima N W01 Light"/>
              <a:ea typeface="Proxima N W01 Light"/>
              <a:cs typeface="Proxima N W01 Light"/>
              <a:sym typeface="Proxima N W01 Light"/>
            </a:endParaRPr>
          </a:p>
          <a:p>
            <a:pPr algn="ctr">
              <a:lnSpc>
                <a:spcPts val="2940"/>
              </a:lnSpc>
            </a:pPr>
            <a:r>
              <a:rPr lang="en-US" sz="2100">
                <a:solidFill>
                  <a:srgbClr val="000000"/>
                </a:solidFill>
                <a:latin typeface="Proxima N W01 Light"/>
                <a:ea typeface="Proxima N W01 Light"/>
                <a:cs typeface="Proxima N W01 Light"/>
                <a:sym typeface="Proxima N W01 Light"/>
              </a:rPr>
              <a:t>Use apps like Merlin and Seek to identify species. </a:t>
            </a:r>
          </a:p>
          <a:p>
            <a:pPr algn="ctr">
              <a:lnSpc>
                <a:spcPts val="1400"/>
              </a:lnSpc>
            </a:pPr>
            <a:endParaRPr lang="en-US" sz="2100">
              <a:solidFill>
                <a:srgbClr val="000000"/>
              </a:solidFill>
              <a:latin typeface="Proxima N W01 Light"/>
              <a:ea typeface="Proxima N W01 Light"/>
              <a:cs typeface="Proxima N W01 Light"/>
              <a:sym typeface="Proxima N W01 Light"/>
            </a:endParaRPr>
          </a:p>
          <a:p>
            <a:pPr algn="ctr">
              <a:lnSpc>
                <a:spcPts val="2940"/>
              </a:lnSpc>
            </a:pPr>
            <a:r>
              <a:rPr lang="en-US" sz="2100">
                <a:solidFill>
                  <a:srgbClr val="000000"/>
                </a:solidFill>
                <a:latin typeface="Proxima N W01 Light"/>
                <a:ea typeface="Proxima N W01 Light"/>
                <a:cs typeface="Proxima N W01 Light"/>
                <a:sym typeface="Proxima N W01 Light"/>
              </a:rPr>
              <a:t>Draw, photograph, and label your discoveries.</a:t>
            </a:r>
          </a:p>
          <a:p>
            <a:pPr algn="ctr">
              <a:lnSpc>
                <a:spcPts val="3359"/>
              </a:lnSpc>
            </a:pPr>
            <a:endParaRPr lang="en-US" sz="2100">
              <a:solidFill>
                <a:srgbClr val="000000"/>
              </a:solidFill>
              <a:latin typeface="Proxima N W01 Light"/>
              <a:ea typeface="Proxima N W01 Light"/>
              <a:cs typeface="Proxima N W01 Light"/>
              <a:sym typeface="Proxima N W01 Light"/>
            </a:endParaRPr>
          </a:p>
        </p:txBody>
      </p:sp>
      <p:sp>
        <p:nvSpPr>
          <p:cNvPr id="10" name="Freeform 10"/>
          <p:cNvSpPr/>
          <p:nvPr/>
        </p:nvSpPr>
        <p:spPr>
          <a:xfrm>
            <a:off x="0" y="1030311"/>
            <a:ext cx="5328000" cy="1137984"/>
          </a:xfrm>
          <a:custGeom>
            <a:avLst/>
            <a:gdLst/>
            <a:ahLst/>
            <a:cxnLst/>
            <a:rect l="l" t="t" r="r" b="b"/>
            <a:pathLst>
              <a:path w="5328000" h="1137984">
                <a:moveTo>
                  <a:pt x="0" y="0"/>
                </a:moveTo>
                <a:lnTo>
                  <a:pt x="5328000" y="0"/>
                </a:lnTo>
                <a:lnTo>
                  <a:pt x="5328000" y="1137984"/>
                </a:lnTo>
                <a:lnTo>
                  <a:pt x="0" y="1137984"/>
                </a:lnTo>
                <a:lnTo>
                  <a:pt x="0" y="0"/>
                </a:lnTo>
                <a:close/>
              </a:path>
            </a:pathLst>
          </a:custGeom>
          <a:blipFill>
            <a:blip r:embed="rId6"/>
            <a:stretch>
              <a:fillRect t="-47430" b="-220103"/>
            </a:stretch>
          </a:blipFill>
        </p:spPr>
      </p:sp>
      <p:sp>
        <p:nvSpPr>
          <p:cNvPr id="11" name="Freeform 11"/>
          <p:cNvSpPr/>
          <p:nvPr/>
        </p:nvSpPr>
        <p:spPr>
          <a:xfrm>
            <a:off x="152922" y="5427405"/>
            <a:ext cx="5328000" cy="1341984"/>
          </a:xfrm>
          <a:custGeom>
            <a:avLst/>
            <a:gdLst/>
            <a:ahLst/>
            <a:cxnLst/>
            <a:rect l="l" t="t" r="r" b="b"/>
            <a:pathLst>
              <a:path w="5328000" h="1341984">
                <a:moveTo>
                  <a:pt x="0" y="0"/>
                </a:moveTo>
                <a:lnTo>
                  <a:pt x="5328000" y="0"/>
                </a:lnTo>
                <a:lnTo>
                  <a:pt x="5328000" y="1341984"/>
                </a:lnTo>
                <a:lnTo>
                  <a:pt x="0" y="1341984"/>
                </a:lnTo>
                <a:lnTo>
                  <a:pt x="0" y="0"/>
                </a:lnTo>
                <a:close/>
              </a:path>
            </a:pathLst>
          </a:custGeom>
          <a:blipFill>
            <a:blip r:embed="rId6"/>
            <a:stretch>
              <a:fillRect t="-181503" b="-30160"/>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DC"/>
        </a:solidFill>
        <a:effectLst/>
      </p:bgPr>
    </p:bg>
    <p:spTree>
      <p:nvGrpSpPr>
        <p:cNvPr id="1" name=""/>
        <p:cNvGrpSpPr/>
        <p:nvPr/>
      </p:nvGrpSpPr>
      <p:grpSpPr>
        <a:xfrm>
          <a:off x="0" y="0"/>
          <a:ext cx="0" cy="0"/>
          <a:chOff x="0" y="0"/>
          <a:chExt cx="0" cy="0"/>
        </a:xfrm>
      </p:grpSpPr>
      <p:sp>
        <p:nvSpPr>
          <p:cNvPr id="2" name="Freeform 2"/>
          <p:cNvSpPr/>
          <p:nvPr/>
        </p:nvSpPr>
        <p:spPr>
          <a:xfrm rot="5674958">
            <a:off x="31435" y="6024364"/>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3" name="Freeform 3"/>
          <p:cNvSpPr/>
          <p:nvPr/>
        </p:nvSpPr>
        <p:spPr>
          <a:xfrm>
            <a:off x="2816922" y="6557004"/>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107352" y="-179811"/>
            <a:ext cx="2683739" cy="1210122"/>
          </a:xfrm>
          <a:custGeom>
            <a:avLst/>
            <a:gdLst/>
            <a:ahLst/>
            <a:cxnLst/>
            <a:rect l="l" t="t" r="r" b="b"/>
            <a:pathLst>
              <a:path w="2683739" h="1210122">
                <a:moveTo>
                  <a:pt x="0" y="0"/>
                </a:moveTo>
                <a:lnTo>
                  <a:pt x="2683739" y="0"/>
                </a:lnTo>
                <a:lnTo>
                  <a:pt x="2683739" y="1210122"/>
                </a:lnTo>
                <a:lnTo>
                  <a:pt x="0" y="12101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094154">
            <a:off x="3099195" y="207681"/>
            <a:ext cx="2119193" cy="1271516"/>
          </a:xfrm>
          <a:custGeom>
            <a:avLst/>
            <a:gdLst/>
            <a:ahLst/>
            <a:cxnLst/>
            <a:rect l="l" t="t" r="r" b="b"/>
            <a:pathLst>
              <a:path w="2119193" h="1271516">
                <a:moveTo>
                  <a:pt x="0" y="0"/>
                </a:moveTo>
                <a:lnTo>
                  <a:pt x="2119193" y="0"/>
                </a:lnTo>
                <a:lnTo>
                  <a:pt x="2119193" y="1271516"/>
                </a:lnTo>
                <a:lnTo>
                  <a:pt x="0" y="1271516"/>
                </a:lnTo>
                <a:lnTo>
                  <a:pt x="0" y="0"/>
                </a:lnTo>
                <a:close/>
              </a:path>
            </a:pathLst>
          </a:custGeom>
          <a:blipFill>
            <a:blip r:embed="rId2"/>
            <a:stretch>
              <a:fillRect/>
            </a:stretch>
          </a:blipFill>
        </p:spPr>
      </p:sp>
      <p:sp>
        <p:nvSpPr>
          <p:cNvPr id="6" name="Freeform 6"/>
          <p:cNvSpPr/>
          <p:nvPr/>
        </p:nvSpPr>
        <p:spPr>
          <a:xfrm>
            <a:off x="4158791" y="5517724"/>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01166" y="1181957"/>
            <a:ext cx="889866" cy="773374"/>
          </a:xfrm>
          <a:custGeom>
            <a:avLst/>
            <a:gdLst/>
            <a:ahLst/>
            <a:cxnLst/>
            <a:rect l="l" t="t" r="r" b="b"/>
            <a:pathLst>
              <a:path w="889866" h="773374">
                <a:moveTo>
                  <a:pt x="0" y="0"/>
                </a:moveTo>
                <a:lnTo>
                  <a:pt x="889866" y="0"/>
                </a:lnTo>
                <a:lnTo>
                  <a:pt x="889866" y="773374"/>
                </a:lnTo>
                <a:lnTo>
                  <a:pt x="0" y="773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26812" y="2720602"/>
            <a:ext cx="1474375" cy="2118796"/>
          </a:xfrm>
          <a:custGeom>
            <a:avLst/>
            <a:gdLst/>
            <a:ahLst/>
            <a:cxnLst/>
            <a:rect l="l" t="t" r="r" b="b"/>
            <a:pathLst>
              <a:path w="1474375" h="2118796">
                <a:moveTo>
                  <a:pt x="0" y="0"/>
                </a:moveTo>
                <a:lnTo>
                  <a:pt x="1474376" y="0"/>
                </a:lnTo>
                <a:lnTo>
                  <a:pt x="1474376" y="2118796"/>
                </a:lnTo>
                <a:lnTo>
                  <a:pt x="0" y="2118796"/>
                </a:lnTo>
                <a:lnTo>
                  <a:pt x="0" y="0"/>
                </a:lnTo>
                <a:close/>
              </a:path>
            </a:pathLst>
          </a:custGeom>
          <a:blipFill>
            <a:blip r:embed="rId7"/>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894</Words>
  <Application>Microsoft Office PowerPoint</Application>
  <PresentationFormat>Custom</PresentationFormat>
  <Paragraphs>143</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Activity Cards</dc:title>
  <dc:creator>Trapp, Julia (Staff)</dc:creator>
  <cp:lastModifiedBy>Kelly, Katy (Staff)</cp:lastModifiedBy>
  <cp:revision>4</cp:revision>
  <cp:lastPrinted>2025-04-16T10:27:38Z</cp:lastPrinted>
  <dcterms:created xsi:type="dcterms:W3CDTF">2006-08-16T00:00:00Z</dcterms:created>
  <dcterms:modified xsi:type="dcterms:W3CDTF">2025-09-30T18:23:44Z</dcterms:modified>
  <dc:identifier>DAGjF6DH3k0</dc:identifier>
</cp:coreProperties>
</file>